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afels/viscm" TargetMode="External"/><Relationship Id="rId4" Type="http://schemas.openxmlformats.org/officeDocument/2006/relationships/hyperlink" Target="https://github.com/wafels/visc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hyperlink" Target="http://markkness.net/colorpy/ColorPy.html" TargetMode="External"/><Relationship Id="rId11" Type="http://schemas.openxmlformats.org/officeDocument/2006/relationships/hyperlink" Target="https://en.wikipedia.org/wiki/Lab_color_space" TargetMode="External"/><Relationship Id="rId10" Type="http://schemas.openxmlformats.org/officeDocument/2006/relationships/hyperlink" Target="https://en.wikipedia.org/wiki/CIE_1931_color_space" TargetMode="External"/><Relationship Id="rId13" Type="http://schemas.openxmlformats.org/officeDocument/2006/relationships/hyperlink" Target="https://www.youtube.com/watch?v=xAoljeRJ3lU" TargetMode="External"/><Relationship Id="rId12" Type="http://schemas.openxmlformats.org/officeDocument/2006/relationships/hyperlink" Target="http://dba.med.sc.edu/price/irf/Adobe_tg/models/cielab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matplotlib.org/users/colormaps.html" TargetMode="External"/><Relationship Id="rId4" Type="http://schemas.openxmlformats.org/officeDocument/2006/relationships/hyperlink" Target="https://bokeh.github.io/colorcet/" TargetMode="External"/><Relationship Id="rId9" Type="http://schemas.openxmlformats.org/officeDocument/2006/relationships/hyperlink" Target="http://www.research.ibm.com/people/l/lloydt/color/color.HTM" TargetMode="External"/><Relationship Id="rId15" Type="http://schemas.openxmlformats.org/officeDocument/2006/relationships/hyperlink" Target="https://bids.github.io/colormap/" TargetMode="External"/><Relationship Id="rId14" Type="http://schemas.openxmlformats.org/officeDocument/2006/relationships/hyperlink" Target="https://www.youtube.com/watch?v=TojFwkglCKs" TargetMode="External"/><Relationship Id="rId17" Type="http://schemas.openxmlformats.org/officeDocument/2006/relationships/hyperlink" Target="http://colour-science.org/" TargetMode="External"/><Relationship Id="rId16" Type="http://schemas.openxmlformats.org/officeDocument/2006/relationships/hyperlink" Target="http://peterkovesi.com/projects/colourmaps/" TargetMode="External"/><Relationship Id="rId5" Type="http://schemas.openxmlformats.org/officeDocument/2006/relationships/hyperlink" Target="http://www.kennethmoreland.com/color-advice/" TargetMode="External"/><Relationship Id="rId19" Type="http://schemas.openxmlformats.org/officeDocument/2006/relationships/hyperlink" Target="https://pypi.python.org/pypi/ciecam02/" TargetMode="External"/><Relationship Id="rId6" Type="http://schemas.openxmlformats.org/officeDocument/2006/relationships/hyperlink" Target="https://gist.github.com/endolith/2719900#id7" TargetMode="External"/><Relationship Id="rId18" Type="http://schemas.openxmlformats.org/officeDocument/2006/relationships/hyperlink" Target="http://python-colormath.readthedocs.io/en/latest/" TargetMode="External"/><Relationship Id="rId7" Type="http://schemas.openxmlformats.org/officeDocument/2006/relationships/hyperlink" Target="https://mycarta.wordpress.com/2012/10/14/the-rainbow-is-deadlong-live-the-rainbow-part-4-cie-lab-heated-body/" TargetMode="External"/><Relationship Id="rId8" Type="http://schemas.openxmlformats.org/officeDocument/2006/relationships/hyperlink" Target="http://ccom.unh.edu/sites/default/files/publications/Ware_1988_CGA_Color_sequences_univariate_maps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peterkovesi.com/projects/colourmaps/" TargetMode="External"/><Relationship Id="rId4" Type="http://schemas.openxmlformats.org/officeDocument/2006/relationships/hyperlink" Target="http://peterkovesi.com/projects/colourmaps/colourmaptestimage.html" TargetMode="External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hyperlink" Target="http://peterkovesi.com/projects/colourmaps/" TargetMode="External"/><Relationship Id="rId5" Type="http://schemas.openxmlformats.org/officeDocument/2006/relationships/hyperlink" Target="http://peterkovesi.com/projects/colourmaps/colourmaptestimage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Solar image color tables and their perception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2883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J. Ireland, M. S. Kirk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4788600"/>
            <a:ext cx="8520600" cy="35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400"/>
              <a:t>b</a:t>
            </a:r>
            <a:r>
              <a:rPr i="1" lang="en" sz="1400"/>
              <a:t>orrowing heavily from the matplotlib colormap pages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et_vscm.png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25" y="152400"/>
            <a:ext cx="780394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5079275" y="1678825"/>
            <a:ext cx="13776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600">
                <a:solidFill>
                  <a:srgbClr val="FFFFFF"/>
                </a:solidFill>
              </a:rPr>
              <a:t>Mt. St. Helens height map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995250" y="2902875"/>
            <a:ext cx="1335000" cy="1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700"/>
              <a:t>computed 2d surface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7373350" y="3833425"/>
            <a:ext cx="659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700"/>
              <a:t>test image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228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Same data, image scaling, different color table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2076600" y="4613775"/>
            <a:ext cx="49908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Identical </a:t>
            </a:r>
            <a:r>
              <a:rPr lang="en" sz="1800">
                <a:solidFill>
                  <a:srgbClr val="FFFFFF"/>
                </a:solidFill>
              </a:rPr>
              <a:t>AIA 304 image from July 26, 2010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900625" y="979025"/>
            <a:ext cx="2588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>
                <a:solidFill>
                  <a:srgbClr val="FFFFFF"/>
                </a:solidFill>
              </a:rPr>
              <a:t>Stark demarcation between light and dark features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682300" y="979025"/>
            <a:ext cx="2588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>
                <a:solidFill>
                  <a:srgbClr val="FFFFFF"/>
                </a:solidFill>
              </a:rPr>
              <a:t>Smooth gradation between features is accentuated</a:t>
            </a:r>
          </a:p>
        </p:txBody>
      </p:sp>
      <p:pic>
        <p:nvPicPr>
          <p:cNvPr descr="with_standard.pn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000" y="1593875"/>
            <a:ext cx="3711300" cy="278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th_eit.png"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25" y="1593875"/>
            <a:ext cx="3711300" cy="27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hoeit304.png"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25" y="152400"/>
            <a:ext cx="780394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doaia304.pn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25" y="152400"/>
            <a:ext cx="780394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3-13 at 11.23.11 AM.pn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50" y="912800"/>
            <a:ext cx="7475349" cy="35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type="title"/>
          </p:nvPr>
        </p:nvSpPr>
        <p:spPr>
          <a:xfrm>
            <a:off x="311700" y="2022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Same data, image scaling, different color table (2)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2386925" y="4607300"/>
            <a:ext cx="49908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Identical</a:t>
            </a:r>
            <a:r>
              <a:rPr lang="en" sz="1800">
                <a:solidFill>
                  <a:srgbClr val="FFFFFF"/>
                </a:solidFill>
              </a:rPr>
              <a:t> AIA 171 Image from July 26, 2010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0250" y="3966450"/>
            <a:ext cx="2331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SOHO EIT 171 Color Table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5506600" y="4007825"/>
            <a:ext cx="2331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SDO AIA 171 Color Table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958800" y="979025"/>
            <a:ext cx="2588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FFFFFF"/>
                </a:solidFill>
              </a:rPr>
              <a:t>High-end </a:t>
            </a:r>
            <a:r>
              <a:rPr i="1" lang="en">
                <a:solidFill>
                  <a:srgbClr val="FFFFFF"/>
                </a:solidFill>
              </a:rPr>
              <a:t>detail</a:t>
            </a:r>
            <a:r>
              <a:rPr i="1" lang="en">
                <a:solidFill>
                  <a:srgbClr val="FFFFFF"/>
                </a:solidFill>
              </a:rPr>
              <a:t> is emphasized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789025" y="979025"/>
            <a:ext cx="2588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FFFFFF"/>
                </a:solidFill>
              </a:rPr>
              <a:t>Low</a:t>
            </a:r>
            <a:r>
              <a:rPr i="1" lang="en">
                <a:solidFill>
                  <a:srgbClr val="FFFFFF"/>
                </a:solidFill>
              </a:rPr>
              <a:t>-end detail is emphasized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hoeit171.png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25" y="152400"/>
            <a:ext cx="780394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doaia171.png"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25" y="152400"/>
            <a:ext cx="780394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data...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2729550" y="4484575"/>
            <a:ext cx="36849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>
                <a:solidFill>
                  <a:srgbClr val="FFFFFF"/>
                </a:solidFill>
              </a:rPr>
              <a:t>matplotlib viridis colormap</a:t>
            </a:r>
          </a:p>
        </p:txBody>
      </p:sp>
      <p:pic>
        <p:nvPicPr>
          <p:cNvPr descr="gw1.png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-1460803"/>
            <a:ext cx="9144000" cy="571500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1189925" y="1669725"/>
            <a:ext cx="6704400" cy="11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ridis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25" y="152400"/>
            <a:ext cx="780394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Try it for yourself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529625"/>
            <a:ext cx="8520600" cy="314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Follow the SunPy installation instructions on sunpy.org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i="1" lang="en"/>
              <a:t>git clone 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https://github.com/wafels/viscm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Change directory to where you cloned the git repository above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i="1" lang="en"/>
              <a:t>git checkout -b sunpy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i="1" lang="en"/>
              <a:t>p</a:t>
            </a:r>
            <a:r>
              <a:rPr i="1" lang="en"/>
              <a:t>ython setup.py install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i="1" lang="en"/>
              <a:t>p</a:t>
            </a:r>
            <a:r>
              <a:rPr i="1" lang="en"/>
              <a:t>ython -m viscm view sdoaia171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main repository </a:t>
            </a:r>
            <a:r>
              <a:rPr i="1" lang="en" u="sng">
                <a:solidFill>
                  <a:schemeClr val="accent5"/>
                </a:solidFill>
                <a:hlinkClick r:id="rId4"/>
              </a:rPr>
              <a:t>https://github.com/matplotlib/viscm</a:t>
            </a:r>
            <a:r>
              <a:rPr lang="en"/>
              <a:t> contains much more information about the perception of colormaps and how to </a:t>
            </a:r>
            <a:r>
              <a:rPr b="1" lang="en">
                <a:solidFill>
                  <a:srgbClr val="FFFF00"/>
                </a:solidFill>
              </a:rPr>
              <a:t>make your own perceptually uniform colormaps.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Scaling an image so it looks “good”: SSWIDL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311700" y="1731075"/>
            <a:ext cx="55296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D9D9D9"/>
                </a:solidFill>
              </a:rPr>
              <a:t>Typically a version of the original data is plotted.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D9D9D9"/>
              </a:buClr>
              <a:buSzPct val="100000"/>
              <a:buAutoNum type="arabicPeriod"/>
            </a:pPr>
            <a:r>
              <a:rPr lang="en" sz="1800">
                <a:solidFill>
                  <a:srgbClr val="D9D9D9"/>
                </a:solidFill>
              </a:rPr>
              <a:t>Clip data to some range: </a:t>
            </a:r>
            <a:r>
              <a:rPr i="1" lang="en" sz="1800">
                <a:solidFill>
                  <a:srgbClr val="D9D9D9"/>
                </a:solidFill>
              </a:rPr>
              <a:t>c = C(x)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800"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D9D9D9"/>
              </a:buClr>
              <a:buSzPct val="100000"/>
              <a:buAutoNum type="arabicPeriod"/>
            </a:pPr>
            <a:r>
              <a:rPr lang="en" sz="1800">
                <a:solidFill>
                  <a:srgbClr val="D9D9D9"/>
                </a:solidFill>
              </a:rPr>
              <a:t>Rescale: </a:t>
            </a:r>
            <a:r>
              <a:rPr i="1" lang="en" sz="1800">
                <a:solidFill>
                  <a:srgbClr val="D9D9D9"/>
                </a:solidFill>
              </a:rPr>
              <a:t>y = R(c)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D9D9D9"/>
              </a:buClr>
              <a:buSzPct val="100000"/>
              <a:buAutoNum type="arabicPeriod"/>
            </a:pPr>
            <a:r>
              <a:rPr lang="en" sz="1800">
                <a:solidFill>
                  <a:srgbClr val="D9D9D9"/>
                </a:solidFill>
              </a:rPr>
              <a:t>Display using </a:t>
            </a:r>
            <a:r>
              <a:rPr i="1" lang="en" sz="1800">
                <a:solidFill>
                  <a:srgbClr val="D9D9D9"/>
                </a:solidFill>
              </a:rPr>
              <a:t>y</a:t>
            </a:r>
            <a:r>
              <a:rPr lang="en" sz="1800">
                <a:solidFill>
                  <a:srgbClr val="D9D9D9"/>
                </a:solidFill>
              </a:rPr>
              <a:t> and color table (colormap).</a:t>
            </a:r>
          </a:p>
        </p:txBody>
      </p:sp>
      <p:pic>
        <p:nvPicPr>
          <p:cNvPr descr="Screen Shot 2017-05-25 at 10.13.33 AM.png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770" y="1529625"/>
            <a:ext cx="3117225" cy="28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167150"/>
            <a:ext cx="8799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your own AIA 304Å scaling function and colormap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607775"/>
            <a:ext cx="4942200" cy="202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Reddish-orangey colors (because that’s what the community expects now).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As perceptually uniform as we can make it.</a:t>
            </a:r>
          </a:p>
        </p:txBody>
      </p:sp>
      <p:pic>
        <p:nvPicPr>
          <p:cNvPr descr="Screenshot from 2017-05-19 10:22:55.png"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674" y="1316000"/>
            <a:ext cx="3483123" cy="375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1642500" y="4193950"/>
            <a:ext cx="2280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00">
                <a:solidFill>
                  <a:schemeClr val="lt2"/>
                </a:solidFill>
              </a:rPr>
              <a:t>python -m viscm edit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from 2017-05-19 11:31:31.png"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50" y="152400"/>
            <a:ext cx="762549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th_standard.png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400" y="0"/>
            <a:ext cx="3601600" cy="270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th_eit.png"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444332" cy="2583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th_new.png"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350" y="2502075"/>
            <a:ext cx="3521899" cy="264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Conclusions 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579275"/>
            <a:ext cx="8520600" cy="227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Many colormaps used in solar physics have large variation in their perception.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Advice is available on the selection of colormaps to best display your data, taking into account common types of colorblindness.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Tools are available to test and design colormaps using their </a:t>
            </a:r>
            <a:r>
              <a:rPr i="1" lang="en"/>
              <a:t>perception</a:t>
            </a:r>
            <a:r>
              <a:rPr lang="en"/>
              <a:t> as a criterion.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 can understand how the colormap is biasing our perception.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information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000075"/>
            <a:ext cx="8520600" cy="391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" sz="1100" u="sng">
                <a:solidFill>
                  <a:srgbClr val="D9D9D9"/>
                </a:solidFill>
                <a:hlinkClick r:id="rId3"/>
              </a:rPr>
              <a:t>http://matplotlib.org/users/colormaps.html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" sz="1100" u="sng">
                <a:solidFill>
                  <a:srgbClr val="D9D9D9"/>
                </a:solidFill>
                <a:hlinkClick r:id="rId4"/>
              </a:rPr>
              <a:t>https://bokeh.github.io/colorcet/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" sz="1100" u="sng">
                <a:solidFill>
                  <a:srgbClr val="D9D9D9"/>
                </a:solidFill>
                <a:hlinkClick r:id="rId5"/>
              </a:rPr>
              <a:t>http://www.kennethmoreland.com/color-advice/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" sz="1100" u="sng">
                <a:solidFill>
                  <a:srgbClr val="D9D9D9"/>
                </a:solidFill>
                <a:hlinkClick r:id="rId6"/>
              </a:rPr>
              <a:t>https://gist.github.com/endolith/2719900#id7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" sz="1100" u="sng">
                <a:solidFill>
                  <a:srgbClr val="D9D9D9"/>
                </a:solidFill>
                <a:hlinkClick r:id="rId7"/>
              </a:rPr>
              <a:t>https://mycarta.wordpress.com/2012/10/14/the-rainbow-is-deadlong-live-the-rainbow-part-4-cie-lab-heated-body/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" sz="1100" u="sng">
                <a:solidFill>
                  <a:srgbClr val="D9D9D9"/>
                </a:solidFill>
                <a:hlinkClick r:id="rId8"/>
              </a:rPr>
              <a:t>http://ccom.unh.edu/sites/default/files/publications/Ware_1988_CGA_Color_sequences_univariate_maps.pdf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" sz="1100" u="sng">
                <a:solidFill>
                  <a:srgbClr val="D9D9D9"/>
                </a:solidFill>
                <a:hlinkClick r:id="rId9"/>
              </a:rPr>
              <a:t>http://www.research.ibm.com/people/l/lloydt/color/color.HTM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" sz="1100" u="sng">
                <a:solidFill>
                  <a:srgbClr val="D9D9D9"/>
                </a:solidFill>
                <a:hlinkClick r:id="rId10"/>
              </a:rPr>
              <a:t>https://en.wikipedia.org/wiki/CIE_1931_color_space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" sz="1100" u="sng">
                <a:solidFill>
                  <a:srgbClr val="D9D9D9"/>
                </a:solidFill>
                <a:hlinkClick r:id="rId11"/>
              </a:rPr>
              <a:t>https://en.wikipedia.org/wiki/Lab_color_space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○"/>
            </a:pPr>
            <a:r>
              <a:rPr lang="en" sz="1100">
                <a:solidFill>
                  <a:srgbClr val="F3F3F3"/>
                </a:solidFill>
              </a:rPr>
              <a:t>https://en.wikipedia.org/wiki/CIECAM02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" sz="1100" u="sng">
                <a:solidFill>
                  <a:srgbClr val="D9D9D9"/>
                </a:solidFill>
                <a:hlinkClick r:id="rId12"/>
              </a:rPr>
              <a:t>http://dba.med.sc.edu/price/irf/Adobe_tg/models/cielab.html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Char char="○"/>
            </a:pPr>
            <a:r>
              <a:rPr lang="en" sz="1100" u="sng">
                <a:solidFill>
                  <a:srgbClr val="FF9900"/>
                </a:solidFill>
                <a:hlinkClick r:id="rId13"/>
              </a:rPr>
              <a:t>https://www.youtube.com/watch?v=xAoljeRJ3lU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1100" u="sng">
                <a:solidFill>
                  <a:srgbClr val="CCCCCC"/>
                </a:solidFill>
                <a:hlinkClick r:id="rId14"/>
              </a:rPr>
              <a:t>https://www.youtube.com/watch?v=TojFwkglCKs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1100" u="sng">
                <a:solidFill>
                  <a:srgbClr val="CCCCCC"/>
                </a:solidFill>
                <a:hlinkClick r:id="rId15"/>
              </a:rPr>
              <a:t>https://bids.github.io/colormap/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1100" u="sng">
                <a:solidFill>
                  <a:srgbClr val="CCCCCC"/>
                </a:solidFill>
                <a:hlinkClick r:id="rId16"/>
              </a:rPr>
              <a:t>http://peterkovesi.com/projects/colourmaps/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1100" u="sng">
                <a:solidFill>
                  <a:srgbClr val="CCCCCC"/>
                </a:solidFill>
                <a:hlinkClick r:id="rId17"/>
              </a:rPr>
              <a:t>http://colour-science.org/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1100" u="sng">
                <a:solidFill>
                  <a:srgbClr val="CCCCCC"/>
                </a:solidFill>
                <a:hlinkClick r:id="rId18"/>
              </a:rPr>
              <a:t>http://python-colormath.readthedocs.io/en/latest/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1100" u="sng">
                <a:solidFill>
                  <a:srgbClr val="CCCCCC"/>
                </a:solidFill>
                <a:hlinkClick r:id="rId19"/>
              </a:rPr>
              <a:t>https://pypi.python.org/pypi/ciecam02/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1100" u="sng">
                <a:solidFill>
                  <a:srgbClr val="CCCCCC"/>
                </a:solidFill>
                <a:hlinkClick r:id="rId20"/>
              </a:rPr>
              <a:t>http://markkness.net/colorpy/ColorPy.html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433075" y="3205250"/>
            <a:ext cx="1712400" cy="187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Updates to this presentation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Any updates to this presentation will be made here: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CCCCCC"/>
                </a:solidFill>
              </a:rPr>
              <a:t>https://docs.google.com/presentation/d/1nFfxHEDElUu3tQtQgxjnWw6FvWTGCN1UUGAlenAQelk/edit?usp=sharing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44600" y="1863900"/>
            <a:ext cx="2854800" cy="141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/>
              <a:t>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1677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Scaling an image so it looks “good”: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</a:t>
            </a:r>
            <a:r>
              <a:rPr lang="en"/>
              <a:t>atplotlib / Astropy / Sunpy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311700" y="1458050"/>
            <a:ext cx="8520600" cy="3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D9D9D9"/>
                </a:solidFill>
              </a:rPr>
              <a:t>Original data does not have to be changed.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D9D9D9"/>
                </a:solidFill>
              </a:rPr>
              <a:t>Colors in displayed images of data are defined by a </a:t>
            </a:r>
            <a:r>
              <a:rPr b="1" i="1" lang="en" sz="1800">
                <a:solidFill>
                  <a:srgbClr val="D9D9D9"/>
                </a:solidFill>
              </a:rPr>
              <a:t>mapping</a:t>
            </a:r>
            <a:r>
              <a:rPr lang="en" sz="1800">
                <a:solidFill>
                  <a:srgbClr val="D9D9D9"/>
                </a:solidFill>
              </a:rPr>
              <a:t> from the original data to colormap indices.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D9D9D9"/>
              </a:buClr>
              <a:buSzPct val="100000"/>
              <a:buAutoNum type="arabicPeriod"/>
            </a:pPr>
            <a:r>
              <a:rPr lang="en" sz="1800">
                <a:solidFill>
                  <a:srgbClr val="D9D9D9"/>
                </a:solidFill>
              </a:rPr>
              <a:t>Normalize to range [0,1] (can involve clipping): </a:t>
            </a:r>
            <a:r>
              <a:rPr i="1" lang="en" sz="1800">
                <a:solidFill>
                  <a:srgbClr val="D9D9D9"/>
                </a:solidFill>
              </a:rPr>
              <a:t>y = N(x)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800"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D9D9D9"/>
              </a:buClr>
              <a:buSzPct val="100000"/>
              <a:buAutoNum type="arabicPeriod"/>
            </a:pPr>
            <a:r>
              <a:rPr lang="en" sz="1800">
                <a:solidFill>
                  <a:srgbClr val="D9D9D9"/>
                </a:solidFill>
              </a:rPr>
              <a:t>Rescale in range [0,1]: </a:t>
            </a:r>
            <a:r>
              <a:rPr i="1" lang="en" sz="1800">
                <a:solidFill>
                  <a:srgbClr val="D9D9D9"/>
                </a:solidFill>
              </a:rPr>
              <a:t>z = f(y)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D9D9D9"/>
              </a:buClr>
              <a:buSzPct val="100000"/>
              <a:buAutoNum type="arabicPeriod"/>
            </a:pPr>
            <a:r>
              <a:rPr lang="en" sz="1800">
                <a:solidFill>
                  <a:srgbClr val="D9D9D9"/>
                </a:solidFill>
              </a:rPr>
              <a:t>Mapping  </a:t>
            </a:r>
            <a:r>
              <a:rPr i="1" lang="en" sz="1800">
                <a:solidFill>
                  <a:srgbClr val="D9D9D9"/>
                </a:solidFill>
              </a:rPr>
              <a:t>x → f(N(x))</a:t>
            </a:r>
            <a:r>
              <a:rPr lang="en" sz="1800">
                <a:solidFill>
                  <a:srgbClr val="D9D9D9"/>
                </a:solidFill>
              </a:rPr>
              <a:t> relates data values to a colormap index.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D9D9D9"/>
              </a:buClr>
              <a:buSzPct val="100000"/>
              <a:buAutoNum type="arabicPeriod"/>
            </a:pPr>
            <a:r>
              <a:rPr lang="en" sz="1800">
                <a:solidFill>
                  <a:srgbClr val="D9D9D9"/>
                </a:solidFill>
              </a:rPr>
              <a:t>Display </a:t>
            </a:r>
            <a:r>
              <a:rPr i="1" lang="en" sz="1800">
                <a:solidFill>
                  <a:srgbClr val="D9D9D9"/>
                </a:solidFill>
              </a:rPr>
              <a:t>x</a:t>
            </a:r>
            <a:r>
              <a:rPr lang="en" sz="1800">
                <a:solidFill>
                  <a:srgbClr val="D9D9D9"/>
                </a:solidFill>
              </a:rPr>
              <a:t> using mapping  </a:t>
            </a:r>
            <a:r>
              <a:rPr i="1" lang="en" sz="1800">
                <a:solidFill>
                  <a:srgbClr val="D9D9D9"/>
                </a:solidFill>
              </a:rPr>
              <a:t>x → f(N(x))</a:t>
            </a:r>
            <a:r>
              <a:rPr lang="en" sz="1800">
                <a:solidFill>
                  <a:srgbClr val="D9D9D9"/>
                </a:solidFill>
              </a:rPr>
              <a:t> and colormap.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Types of color maps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73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7777"/>
              <a:buAutoNum type="arabicPeriod"/>
            </a:pPr>
            <a:r>
              <a:rPr b="1" lang="en">
                <a:solidFill>
                  <a:srgbClr val="FFFFFF"/>
                </a:solidFill>
              </a:rPr>
              <a:t>Sequential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8571"/>
            </a:pPr>
            <a:r>
              <a:rPr lang="en"/>
              <a:t>change in lightness and often saturation of color incrementally, often using a single hue; should be used for representing information that has ordering, e.g. intensity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7777"/>
              <a:buAutoNum type="arabicPeriod"/>
            </a:pPr>
            <a:r>
              <a:rPr b="1" lang="en">
                <a:solidFill>
                  <a:srgbClr val="FFFFFF"/>
                </a:solidFill>
              </a:rPr>
              <a:t>Diverging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8571"/>
            </a:pPr>
            <a:r>
              <a:rPr lang="en"/>
              <a:t>change in lightness and possibly saturation of two different colors that meet in the middle at an unsaturated color; should be used when the information being plotted has a critical middle value, such as topography or when the data deviates around zero, e.g. magnetogram, Doppler velocity.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77777"/>
              <a:buAutoNum type="arabicPeriod"/>
            </a:pPr>
            <a:r>
              <a:rPr b="1" lang="en">
                <a:solidFill>
                  <a:srgbClr val="F3F3F3"/>
                </a:solidFill>
              </a:rPr>
              <a:t>Qualitative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8571"/>
            </a:pPr>
            <a:r>
              <a:rPr lang="en"/>
              <a:t>often are miscellaneous colors; should be used to represent information which does not have ordering or relationships, e.g. maps of different solar features.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 from 2017-05-16 16:01:00.png"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875" y="4751450"/>
            <a:ext cx="2378432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7-05-16 16:00:32.png"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562" y="3532125"/>
            <a:ext cx="2373038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7-05-16 16:00:11.png"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6576" y="2115927"/>
            <a:ext cx="2373024" cy="12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Perceptually uniform color maps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perceptually uniform colormap has the property that if your data goes from 0.1 to 0.2, this should create about the same </a:t>
            </a:r>
            <a:r>
              <a:rPr i="1" lang="en"/>
              <a:t>perceptual change</a:t>
            </a:r>
            <a:r>
              <a:rPr lang="en"/>
              <a:t> as if your data goes from 0.8 to 0.9.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2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2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200"/>
          </a:p>
          <a:p>
            <a:pPr lvl="0" rtl="0" algn="ctr">
              <a:spcBef>
                <a:spcPts val="0"/>
              </a:spcBef>
              <a:buNone/>
            </a:pPr>
            <a:r>
              <a:rPr i="1" lang="en" sz="1200"/>
              <a:t>Matplotlib uses the CAM02-UCS model of perceptual distance.</a:t>
            </a:r>
          </a:p>
        </p:txBody>
      </p:sp>
      <p:pic>
        <p:nvPicPr>
          <p:cNvPr descr="Screenshot from 2017-05-16 16:05:46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2857525"/>
            <a:ext cx="49911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Perceptual deltas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125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"perceptually uniform" colormap is one for which the "perceptual deltas" plot makes a simple horizontal line. This is essentially the derivative of the colormap in perceptual space with respect to the data.</a:t>
            </a:r>
          </a:p>
        </p:txBody>
      </p:sp>
      <p:pic>
        <p:nvPicPr>
          <p:cNvPr descr="Screenshot from 2017-05-18 10:50:45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12" y="2284775"/>
            <a:ext cx="7127980" cy="24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 image: sine wave plus ramp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2723850" y="4706525"/>
            <a:ext cx="3696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800" u="sng">
                <a:solidFill>
                  <a:schemeClr val="hlink"/>
                </a:solidFill>
                <a:hlinkClick r:id="rId3"/>
              </a:rPr>
              <a:t>http://peterkovesi.com/projects/colourmaps/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800" u="sng">
                <a:solidFill>
                  <a:schemeClr val="hlink"/>
                </a:solidFill>
                <a:hlinkClick r:id="rId4"/>
              </a:rPr>
              <a:t>http://peterkovesi.com/projects/colourmaps/colourmaptestimage.html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800">
              <a:solidFill>
                <a:srgbClr val="EFEFEF"/>
              </a:solidFill>
            </a:endParaRPr>
          </a:p>
        </p:txBody>
      </p:sp>
      <p:pic>
        <p:nvPicPr>
          <p:cNvPr descr="Screenshot from 2017-05-17 09:14:04.png"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3850" y="1338150"/>
            <a:ext cx="504825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0" y="1176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</a:rPr>
              <a:t>The test image consists of a sine wave superimposed on a ramp function. The sine wave amplitude is set so that the range from peak to trough represents a series of features that are 10% of the total data range. The amplitude</a:t>
            </a:r>
            <a:r>
              <a:rPr lang="en">
                <a:solidFill>
                  <a:srgbClr val="EFEFEF"/>
                </a:solidFill>
              </a:rPr>
              <a:t> of the sine wave </a:t>
            </a:r>
            <a:r>
              <a:rPr lang="en">
                <a:solidFill>
                  <a:srgbClr val="EFEFEF"/>
                </a:solidFill>
              </a:rPr>
              <a:t>is modulated from its full value at the top of the image to 0 at the bottom. Here the image is displayed using a linear grey colour map.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 image with colormaps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 from 2017-05-17 09:09:22.png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30" y="1462750"/>
            <a:ext cx="5311939" cy="31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2723850" y="4706525"/>
            <a:ext cx="3696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800" u="sng">
                <a:solidFill>
                  <a:schemeClr val="hlink"/>
                </a:solidFill>
                <a:hlinkClick r:id="rId4"/>
              </a:rPr>
              <a:t>http://peterkovesi.com/projects/colourmaps/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800" u="sng">
                <a:solidFill>
                  <a:schemeClr val="hlink"/>
                </a:solidFill>
                <a:hlinkClick r:id="rId5"/>
              </a:rPr>
              <a:t>http://peterkovesi.com/projects/colourmaps/colourmaptestimage.html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800">
              <a:solidFill>
                <a:srgbClr val="EFEFEF"/>
              </a:solid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2003275" y="1544475"/>
            <a:ext cx="516900" cy="22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</a:t>
            </a:r>
            <a:r>
              <a:rPr lang="en"/>
              <a:t>olormap in the color space</a:t>
            </a:r>
          </a:p>
        </p:txBody>
      </p:sp>
      <p:pic>
        <p:nvPicPr>
          <p:cNvPr descr="Screenshot from 2017-05-18 10:51:22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50750"/>
            <a:ext cx="73152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6798300" y="4666525"/>
            <a:ext cx="1431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800"/>
              <a:t> CAM02-UCS colorspace  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798300" y="1150750"/>
            <a:ext cx="1431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800"/>
              <a:t>matplotlib jet colormap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